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3" autoAdjust="0"/>
    <p:restoredTop sz="94660"/>
  </p:normalViewPr>
  <p:slideViewPr>
    <p:cSldViewPr snapToGrid="0">
      <p:cViewPr varScale="1">
        <p:scale>
          <a:sx n="79" d="100"/>
          <a:sy n="79" d="100"/>
        </p:scale>
        <p:origin x="2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[Case Study-Bright Coffee Shop (9).xlsx]Graphs!PivotTable19</c:name>
    <c:fmtId val="2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u="none" strike="noStrike" baseline="0">
                <a:effectLst/>
              </a:rPr>
              <a:t>Total Revenue per Product Type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Graphs!$B$82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Graphs!$A$83:$A$112</c:f>
              <c:strCache>
                <c:ptCount val="29"/>
                <c:pt idx="0">
                  <c:v>Barista Espresso</c:v>
                </c:pt>
                <c:pt idx="1">
                  <c:v>Biscotti</c:v>
                </c:pt>
                <c:pt idx="2">
                  <c:v>Black tea</c:v>
                </c:pt>
                <c:pt idx="3">
                  <c:v>Brewed Black tea</c:v>
                </c:pt>
                <c:pt idx="4">
                  <c:v>Brewed Chai tea</c:v>
                </c:pt>
                <c:pt idx="5">
                  <c:v>Brewed Green tea</c:v>
                </c:pt>
                <c:pt idx="6">
                  <c:v>Brewed herbal tea</c:v>
                </c:pt>
                <c:pt idx="7">
                  <c:v>Chai tea</c:v>
                </c:pt>
                <c:pt idx="8">
                  <c:v>Clothing</c:v>
                </c:pt>
                <c:pt idx="9">
                  <c:v>Drinking Chocolate</c:v>
                </c:pt>
                <c:pt idx="10">
                  <c:v>Drip coffee</c:v>
                </c:pt>
                <c:pt idx="11">
                  <c:v>Espresso Beans</c:v>
                </c:pt>
                <c:pt idx="12">
                  <c:v>Gourmet Beans</c:v>
                </c:pt>
                <c:pt idx="13">
                  <c:v>Gourmet brewed coffee</c:v>
                </c:pt>
                <c:pt idx="14">
                  <c:v>Green beans</c:v>
                </c:pt>
                <c:pt idx="15">
                  <c:v>Green tea</c:v>
                </c:pt>
                <c:pt idx="16">
                  <c:v>Herbal tea</c:v>
                </c:pt>
                <c:pt idx="17">
                  <c:v>Hot chocolate</c:v>
                </c:pt>
                <c:pt idx="18">
                  <c:v>House blend Beans</c:v>
                </c:pt>
                <c:pt idx="19">
                  <c:v>Housewares</c:v>
                </c:pt>
                <c:pt idx="20">
                  <c:v>Organic Beans</c:v>
                </c:pt>
                <c:pt idx="21">
                  <c:v>Organic brewed coffee</c:v>
                </c:pt>
                <c:pt idx="22">
                  <c:v>Organic Chocolate</c:v>
                </c:pt>
                <c:pt idx="23">
                  <c:v>Pastry</c:v>
                </c:pt>
                <c:pt idx="24">
                  <c:v>Premium Beans</c:v>
                </c:pt>
                <c:pt idx="25">
                  <c:v>Premium brewed coffee</c:v>
                </c:pt>
                <c:pt idx="26">
                  <c:v>Regular syrup</c:v>
                </c:pt>
                <c:pt idx="27">
                  <c:v>Scone</c:v>
                </c:pt>
                <c:pt idx="28">
                  <c:v>Sugar free syrup</c:v>
                </c:pt>
              </c:strCache>
            </c:strRef>
          </c:cat>
          <c:val>
            <c:numRef>
              <c:f>Graphs!$B$83:$B$112</c:f>
              <c:numCache>
                <c:formatCode>General</c:formatCode>
                <c:ptCount val="29"/>
                <c:pt idx="0">
                  <c:v>91406.200000000317</c:v>
                </c:pt>
                <c:pt idx="1">
                  <c:v>19793.53</c:v>
                </c:pt>
                <c:pt idx="2">
                  <c:v>2711.8499999999935</c:v>
                </c:pt>
                <c:pt idx="3">
                  <c:v>47932</c:v>
                </c:pt>
                <c:pt idx="4">
                  <c:v>77081.949999999968</c:v>
                </c:pt>
                <c:pt idx="5">
                  <c:v>23852.5</c:v>
                </c:pt>
                <c:pt idx="6">
                  <c:v>47539.5</c:v>
                </c:pt>
                <c:pt idx="7">
                  <c:v>4301.2499999999773</c:v>
                </c:pt>
                <c:pt idx="8">
                  <c:v>6163</c:v>
                </c:pt>
                <c:pt idx="9">
                  <c:v>2728.04</c:v>
                </c:pt>
                <c:pt idx="10">
                  <c:v>31984</c:v>
                </c:pt>
                <c:pt idx="11">
                  <c:v>5560.2499999999854</c:v>
                </c:pt>
                <c:pt idx="12">
                  <c:v>6798</c:v>
                </c:pt>
                <c:pt idx="13">
                  <c:v>70034.59999999922</c:v>
                </c:pt>
                <c:pt idx="14">
                  <c:v>1340</c:v>
                </c:pt>
                <c:pt idx="15">
                  <c:v>1470.75</c:v>
                </c:pt>
                <c:pt idx="16">
                  <c:v>2729.7499999999932</c:v>
                </c:pt>
                <c:pt idx="17">
                  <c:v>72416</c:v>
                </c:pt>
                <c:pt idx="18">
                  <c:v>3294</c:v>
                </c:pt>
                <c:pt idx="19">
                  <c:v>7444</c:v>
                </c:pt>
                <c:pt idx="20">
                  <c:v>8509.5</c:v>
                </c:pt>
                <c:pt idx="21">
                  <c:v>37746.500000001004</c:v>
                </c:pt>
                <c:pt idx="22">
                  <c:v>1679.5999999999942</c:v>
                </c:pt>
                <c:pt idx="23">
                  <c:v>25655.989999999994</c:v>
                </c:pt>
                <c:pt idx="24">
                  <c:v>14583.5</c:v>
                </c:pt>
                <c:pt idx="25">
                  <c:v>38781.149999999972</c:v>
                </c:pt>
                <c:pt idx="26">
                  <c:v>6084.8000000004595</c:v>
                </c:pt>
                <c:pt idx="27">
                  <c:v>36866.120000000185</c:v>
                </c:pt>
                <c:pt idx="28">
                  <c:v>2323.9999999999518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07-49C3-B131-38A3B14F31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473721647"/>
        <c:axId val="1473724975"/>
      </c:barChart>
      <c:catAx>
        <c:axId val="14737216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73724975"/>
        <c:crosses val="autoZero"/>
        <c:auto val="1"/>
        <c:lblAlgn val="ctr"/>
        <c:lblOffset val="100"/>
        <c:noMultiLvlLbl val="0"/>
      </c:catAx>
      <c:valAx>
        <c:axId val="14737249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737216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[Case Study-Bright Coffee Shop (9).xlsx]Graphs!PivotTable7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Sales Vs Product Category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Graphs!$I$3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cat>
            <c:strRef>
              <c:f>Graphs!$H$4:$H$13</c:f>
              <c:strCache>
                <c:ptCount val="9"/>
                <c:pt idx="0">
                  <c:v>Bakery</c:v>
                </c:pt>
                <c:pt idx="1">
                  <c:v>Branded</c:v>
                </c:pt>
                <c:pt idx="2">
                  <c:v>Coffee</c:v>
                </c:pt>
                <c:pt idx="3">
                  <c:v>Coffee beans</c:v>
                </c:pt>
                <c:pt idx="4">
                  <c:v>Drinking Chocolate</c:v>
                </c:pt>
                <c:pt idx="5">
                  <c:v>Flavours</c:v>
                </c:pt>
                <c:pt idx="6">
                  <c:v>Loose Tea</c:v>
                </c:pt>
                <c:pt idx="7">
                  <c:v>Packaged Chocolate</c:v>
                </c:pt>
                <c:pt idx="8">
                  <c:v>Tea</c:v>
                </c:pt>
              </c:strCache>
            </c:strRef>
          </c:cat>
          <c:val>
            <c:numRef>
              <c:f>Graphs!$I$4:$I$13</c:f>
              <c:numCache>
                <c:formatCode>General</c:formatCode>
                <c:ptCount val="9"/>
                <c:pt idx="0">
                  <c:v>82315.640000000029</c:v>
                </c:pt>
                <c:pt idx="1">
                  <c:v>13607</c:v>
                </c:pt>
                <c:pt idx="2">
                  <c:v>269952.4500000191</c:v>
                </c:pt>
                <c:pt idx="3">
                  <c:v>40085.249999999985</c:v>
                </c:pt>
                <c:pt idx="4">
                  <c:v>72416</c:v>
                </c:pt>
                <c:pt idx="5">
                  <c:v>8408.8000000008742</c:v>
                </c:pt>
                <c:pt idx="6">
                  <c:v>11213.600000000089</c:v>
                </c:pt>
                <c:pt idx="7">
                  <c:v>4407.6399999999885</c:v>
                </c:pt>
                <c:pt idx="8">
                  <c:v>196405.95000000976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10-46EB-A893-ADD949EC32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468711695"/>
        <c:axId val="1468710863"/>
      </c:barChart>
      <c:catAx>
        <c:axId val="1468711695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8710863"/>
        <c:crosses val="autoZero"/>
        <c:auto val="1"/>
        <c:lblAlgn val="ctr"/>
        <c:lblOffset val="100"/>
        <c:noMultiLvlLbl val="0"/>
      </c:catAx>
      <c:valAx>
        <c:axId val="14687108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87116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0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203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058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97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3413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022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2513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69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0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9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052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67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139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423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300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B915E-FE3A-4CC8-8057-D5A21A32D798}" type="datetimeFigureOut">
              <a:rPr lang="en-US" smtClean="0"/>
              <a:t>10/27/2025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D37FF94-80EC-4C26-91CB-0F3437393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1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  <p:sldLayoutId id="2147483841" r:id="rId3"/>
    <p:sldLayoutId id="2147483842" r:id="rId4"/>
    <p:sldLayoutId id="2147483843" r:id="rId5"/>
    <p:sldLayoutId id="2147483844" r:id="rId6"/>
    <p:sldLayoutId id="2147483845" r:id="rId7"/>
    <p:sldLayoutId id="2147483846" r:id="rId8"/>
    <p:sldLayoutId id="2147483847" r:id="rId9"/>
    <p:sldLayoutId id="2147483848" r:id="rId10"/>
    <p:sldLayoutId id="2147483849" r:id="rId11"/>
    <p:sldLayoutId id="2147483850" r:id="rId12"/>
    <p:sldLayoutId id="2147483851" r:id="rId13"/>
    <p:sldLayoutId id="2147483852" r:id="rId14"/>
    <p:sldLayoutId id="2147483853" r:id="rId15"/>
    <p:sldLayoutId id="214748385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51" y="621741"/>
            <a:ext cx="8041321" cy="117663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48384" y="219923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Prepared by: Ivy Mohlala – </a:t>
            </a:r>
            <a:r>
              <a:rPr lang="en-US" dirty="0" smtClean="0"/>
              <a:t>Student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Business Insights for Revenue Growth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6052" y="1798371"/>
            <a:ext cx="4511040" cy="345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94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       Project 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Purpose: </a:t>
            </a:r>
            <a:r>
              <a:rPr lang="en-US" dirty="0" err="1" smtClean="0"/>
              <a:t>Analyse</a:t>
            </a:r>
            <a:r>
              <a:rPr lang="en-US" dirty="0" smtClean="0"/>
              <a:t> sales data to uncover trends.</a:t>
            </a:r>
          </a:p>
          <a:p>
            <a:r>
              <a:rPr lang="en-US" dirty="0" smtClean="0"/>
              <a:t>Tools: Snowflake, </a:t>
            </a:r>
            <a:r>
              <a:rPr lang="en-US" dirty="0" err="1" smtClean="0"/>
              <a:t>Excel,Canva,Miro</a:t>
            </a:r>
            <a:endParaRPr lang="en-US" dirty="0" smtClean="0"/>
          </a:p>
          <a:p>
            <a:r>
              <a:rPr lang="en-US" dirty="0" smtClean="0"/>
              <a:t>Data Source: Bright Coffee Shop Transactions CSV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78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Key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Which products generate the most revenue?</a:t>
            </a:r>
          </a:p>
          <a:p>
            <a:r>
              <a:rPr lang="en-US" dirty="0" smtClean="0"/>
              <a:t>What time of day does the store perform best?</a:t>
            </a:r>
          </a:p>
          <a:p>
            <a:r>
              <a:rPr lang="en-US" dirty="0" smtClean="0"/>
              <a:t> Which products need improvement?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189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06501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Insight: Espresso </a:t>
            </a:r>
            <a:r>
              <a:rPr lang="en-US" dirty="0" smtClean="0"/>
              <a:t>drives </a:t>
            </a:r>
            <a:r>
              <a:rPr lang="en-US" dirty="0"/>
              <a:t>the </a:t>
            </a:r>
            <a:r>
              <a:rPr lang="en-US" dirty="0" smtClean="0"/>
              <a:t>majority of revenue.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3853106"/>
              </p:ext>
            </p:extLst>
          </p:nvPr>
        </p:nvGraphicFramePr>
        <p:xfrm>
          <a:off x="677863" y="2160588"/>
          <a:ext cx="8596312" cy="38814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6720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1925120"/>
              </p:ext>
            </p:extLst>
          </p:nvPr>
        </p:nvGraphicFramePr>
        <p:xfrm>
          <a:off x="536448" y="2145506"/>
          <a:ext cx="8168640" cy="44869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Rectangle 7"/>
          <p:cNvSpPr/>
          <p:nvPr/>
        </p:nvSpPr>
        <p:spPr>
          <a:xfrm>
            <a:off x="1670306" y="1147310"/>
            <a:ext cx="40172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Insight: Drinks dominate sales volume.</a:t>
            </a:r>
          </a:p>
        </p:txBody>
      </p:sp>
      <p:sp>
        <p:nvSpPr>
          <p:cNvPr id="9" name="Rectangle 8"/>
          <p:cNvSpPr/>
          <p:nvPr/>
        </p:nvSpPr>
        <p:spPr>
          <a:xfrm>
            <a:off x="1670305" y="794766"/>
            <a:ext cx="40172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Items Sold by Product Category</a:t>
            </a:r>
          </a:p>
        </p:txBody>
      </p:sp>
    </p:spTree>
    <p:extLst>
      <p:ext uri="{BB962C8B-B14F-4D97-AF65-F5344CB8AC3E}">
        <p14:creationId xmlns:p14="http://schemas.microsoft.com/office/powerpoint/2010/main" val="3191836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1460"/>
            <a:ext cx="12192000" cy="491653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9328" y="414528"/>
            <a:ext cx="90220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Revenue by Month:</a:t>
            </a:r>
          </a:p>
          <a:p>
            <a:endParaRPr lang="en-US" dirty="0"/>
          </a:p>
          <a:p>
            <a:r>
              <a:rPr lang="en-US" dirty="0"/>
              <a:t>C</a:t>
            </a:r>
            <a:r>
              <a:rPr lang="en-US" dirty="0" smtClean="0"/>
              <a:t>ustomers </a:t>
            </a:r>
            <a:r>
              <a:rPr lang="en-US" dirty="0"/>
              <a:t>prefer warm </a:t>
            </a:r>
            <a:r>
              <a:rPr lang="en-US" dirty="0" smtClean="0"/>
              <a:t>drinks when </a:t>
            </a:r>
            <a:r>
              <a:rPr lang="en-US" dirty="0"/>
              <a:t>it’s cold.</a:t>
            </a:r>
          </a:p>
        </p:txBody>
      </p:sp>
    </p:spTree>
    <p:extLst>
      <p:ext uri="{BB962C8B-B14F-4D97-AF65-F5344CB8AC3E}">
        <p14:creationId xmlns:p14="http://schemas.microsoft.com/office/powerpoint/2010/main" val="200235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14400" y="475488"/>
            <a:ext cx="607759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/>
              <a:t>Recommendations:</a:t>
            </a:r>
          </a:p>
          <a:p>
            <a:endParaRPr lang="en-US" sz="4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/>
              <a:t>Stock more of top-selling </a:t>
            </a:r>
            <a:r>
              <a:rPr lang="en-US" sz="2800" dirty="0" smtClean="0"/>
              <a:t>products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/>
              <a:t>Increase marketing during slow hours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/>
              <a:t>Promote underperforming </a:t>
            </a:r>
            <a:r>
              <a:rPr lang="en-US" sz="2800" dirty="0" smtClean="0"/>
              <a:t>items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dirty="0"/>
              <a:t>Implement loyalty programs</a:t>
            </a:r>
          </a:p>
        </p:txBody>
      </p:sp>
    </p:spTree>
    <p:extLst>
      <p:ext uri="{BB962C8B-B14F-4D97-AF65-F5344CB8AC3E}">
        <p14:creationId xmlns:p14="http://schemas.microsoft.com/office/powerpoint/2010/main" val="2459498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63296" y="716202"/>
            <a:ext cx="843686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 smtClean="0"/>
              <a:t>Conclusion:</a:t>
            </a:r>
          </a:p>
          <a:p>
            <a:endParaRPr lang="en-US" sz="4000" dirty="0"/>
          </a:p>
          <a:p>
            <a:endParaRPr lang="en-US" sz="4000" dirty="0" smtClean="0"/>
          </a:p>
          <a:p>
            <a:r>
              <a:rPr lang="en-US" sz="2800" dirty="0" smtClean="0"/>
              <a:t>Data-driven </a:t>
            </a:r>
            <a:r>
              <a:rPr lang="en-US" sz="2800" dirty="0"/>
              <a:t>insights will help optimize revenue, improve stock management, and enhance customer engagement.</a:t>
            </a:r>
          </a:p>
        </p:txBody>
      </p:sp>
    </p:spTree>
    <p:extLst>
      <p:ext uri="{BB962C8B-B14F-4D97-AF65-F5344CB8AC3E}">
        <p14:creationId xmlns:p14="http://schemas.microsoft.com/office/powerpoint/2010/main" val="344025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256</TotalTime>
  <Words>141</Words>
  <Application>Microsoft Office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Trebuchet MS</vt:lpstr>
      <vt:lpstr>Wingdings</vt:lpstr>
      <vt:lpstr>Wingdings 3</vt:lpstr>
      <vt:lpstr>Facet</vt:lpstr>
      <vt:lpstr>PowerPoint Presentation</vt:lpstr>
      <vt:lpstr>       Project Overview</vt:lpstr>
      <vt:lpstr>Key Questions</vt:lpstr>
      <vt:lpstr>Insight: Espresso drives the majority of revenue.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Gloria Mohlala</dc:creator>
  <cp:lastModifiedBy>Gloria Mohlala</cp:lastModifiedBy>
  <cp:revision>11</cp:revision>
  <dcterms:created xsi:type="dcterms:W3CDTF">2025-10-27T16:46:34Z</dcterms:created>
  <dcterms:modified xsi:type="dcterms:W3CDTF">2025-10-27T21:04:47Z</dcterms:modified>
</cp:coreProperties>
</file>

<file path=docProps/thumbnail.jpeg>
</file>